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sldIdLst>
    <p:sldId id="282" r:id="rId2"/>
    <p:sldId id="257" r:id="rId3"/>
    <p:sldId id="258" r:id="rId4"/>
    <p:sldId id="279" r:id="rId5"/>
    <p:sldId id="280" r:id="rId6"/>
    <p:sldId id="259" r:id="rId7"/>
    <p:sldId id="260" r:id="rId8"/>
    <p:sldId id="283" r:id="rId9"/>
    <p:sldId id="274" r:id="rId10"/>
    <p:sldId id="278" r:id="rId11"/>
    <p:sldId id="262" r:id="rId12"/>
    <p:sldId id="277" r:id="rId13"/>
    <p:sldId id="281" r:id="rId14"/>
    <p:sldId id="284" r:id="rId15"/>
    <p:sldId id="265" r:id="rId16"/>
    <p:sldId id="266" r:id="rId17"/>
    <p:sldId id="267" r:id="rId18"/>
    <p:sldId id="271" r:id="rId19"/>
    <p:sldId id="276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oomika S" initials="BS" lastIdx="1" clrIdx="0">
    <p:extLst>
      <p:ext uri="{19B8F6BF-5375-455C-9EA6-DF929625EA0E}">
        <p15:presenceInfo xmlns:p15="http://schemas.microsoft.com/office/powerpoint/2012/main" xmlns="" userId="23eabf7750fedb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Sheet1!$C$21</c:f>
              <c:strCache>
                <c:ptCount val="1"/>
                <c:pt idx="0">
                  <c:v>BUTTERFLIES IDENTIFIED</c:v>
                </c:pt>
              </c:strCache>
            </c:strRef>
          </c:tx>
          <c:cat>
            <c:multiLvlStrRef>
              <c:f>Sheet1!$A$22:$B$25</c:f>
              <c:multiLvlStrCache>
                <c:ptCount val="4"/>
                <c:lvl>
                  <c:pt idx="0">
                    <c:v>August</c:v>
                  </c:pt>
                  <c:pt idx="1">
                    <c:v>September</c:v>
                  </c:pt>
                  <c:pt idx="2">
                    <c:v>October</c:v>
                  </c:pt>
                  <c:pt idx="3">
                    <c:v>November</c:v>
                  </c:pt>
                </c:lvl>
                <c:lvl>
                  <c:pt idx="0">
                    <c:v>55 BUTTERFLIES</c:v>
                  </c:pt>
                  <c:pt idx="1">
                    <c:v>55 BUTTERFLIES</c:v>
                  </c:pt>
                  <c:pt idx="2">
                    <c:v>55 BUTTERFLIES</c:v>
                  </c:pt>
                  <c:pt idx="3">
                    <c:v>55 BUTTERFLIES</c:v>
                  </c:pt>
                </c:lvl>
              </c:multiLvlStrCache>
            </c:multiLvlStrRef>
          </c:cat>
          <c:val>
            <c:numRef>
              <c:f>Sheet1!$C$22:$C$25</c:f>
              <c:numCache>
                <c:formatCode>General</c:formatCode>
                <c:ptCount val="4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</c:numCache>
            </c:numRef>
          </c:val>
        </c:ser>
        <c:axId val="59994496"/>
        <c:axId val="59996032"/>
      </c:barChart>
      <c:catAx>
        <c:axId val="59994496"/>
        <c:scaling>
          <c:orientation val="minMax"/>
        </c:scaling>
        <c:axPos val="b"/>
        <c:tickLblPos val="nextTo"/>
        <c:crossAx val="59996032"/>
        <c:crosses val="autoZero"/>
        <c:auto val="1"/>
        <c:lblAlgn val="ctr"/>
        <c:lblOffset val="100"/>
      </c:catAx>
      <c:valAx>
        <c:axId val="59996032"/>
        <c:scaling>
          <c:orientation val="minMax"/>
        </c:scaling>
        <c:axPos val="l"/>
        <c:majorGridlines/>
        <c:numFmt formatCode="General" sourceLinked="1"/>
        <c:tickLblPos val="nextTo"/>
        <c:crossAx val="599944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Sheet1!$B$41</c:f>
              <c:strCache>
                <c:ptCount val="1"/>
                <c:pt idx="0">
                  <c:v>BUTTERFLIES</c:v>
                </c:pt>
              </c:strCache>
            </c:strRef>
          </c:tx>
          <c:cat>
            <c:strRef>
              <c:f>Sheet1!$A$42:$A$46</c:f>
              <c:strCache>
                <c:ptCount val="5"/>
                <c:pt idx="0">
                  <c:v>Brushfooted FAMILY - 27</c:v>
                </c:pt>
                <c:pt idx="1">
                  <c:v>lycaenidae  FAMILY -1 </c:v>
                </c:pt>
                <c:pt idx="2">
                  <c:v>Swallowtail  FAMILY -6</c:v>
                </c:pt>
                <c:pt idx="3">
                  <c:v>Yellow and white  FAMILY -14</c:v>
                </c:pt>
                <c:pt idx="4">
                  <c:v>Blues  FAMILY -7</c:v>
                </c:pt>
              </c:strCache>
            </c:strRef>
          </c:cat>
          <c:val>
            <c:numRef>
              <c:f>Sheet1!$B$42:$B$46</c:f>
              <c:numCache>
                <c:formatCode>General</c:formatCode>
                <c:ptCount val="5"/>
                <c:pt idx="0">
                  <c:v>27</c:v>
                </c:pt>
                <c:pt idx="1">
                  <c:v>1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</c:ser>
        <c:axId val="62016896"/>
        <c:axId val="62043264"/>
      </c:barChart>
      <c:catAx>
        <c:axId val="62016896"/>
        <c:scaling>
          <c:orientation val="minMax"/>
        </c:scaling>
        <c:axPos val="b"/>
        <c:tickLblPos val="nextTo"/>
        <c:crossAx val="62043264"/>
        <c:crosses val="autoZero"/>
        <c:auto val="1"/>
        <c:lblAlgn val="ctr"/>
        <c:lblOffset val="100"/>
      </c:catAx>
      <c:valAx>
        <c:axId val="62043264"/>
        <c:scaling>
          <c:orientation val="minMax"/>
        </c:scaling>
        <c:axPos val="l"/>
        <c:majorGridlines/>
        <c:numFmt formatCode="General" sourceLinked="1"/>
        <c:tickLblPos val="nextTo"/>
        <c:crossAx val="62016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 b="1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2B155-6F44-4A28-8864-7583A3D2EECD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BE7C0-38AF-4D6E-A6F2-51FA0C2B72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387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23729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540884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9008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28436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96752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6632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8445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80008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84115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44925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13626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91147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19641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77301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39966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96145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5085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D8D3-D102-4E5F-AAA5-2BA096C93CC0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60A454-6B8B-4C83-9827-9861DF0498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87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6807200" cy="1219200"/>
          </a:xfrm>
        </p:spPr>
        <p:txBody>
          <a:bodyPr>
            <a:normAutofit fontScale="90000"/>
          </a:bodyPr>
          <a:lstStyle/>
          <a:p>
            <a:pPr algn="l"/>
            <a:r>
              <a:rPr sz="4800"/>
              <a:t/>
            </a:r>
            <a:br>
              <a:rPr sz="480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49200" y="5744568"/>
            <a:ext cx="1828800" cy="762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00" y="4851777"/>
            <a:ext cx="1036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Observation and Documentation of Butterflies in Weavers Colony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5601" y="5970897"/>
            <a:ext cx="7104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Hemashree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K,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Yashaswini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 - Class 9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4098" t="41348" r="59153" b="37341"/>
          <a:stretch>
            <a:fillRect/>
          </a:stretch>
        </p:blipFill>
        <p:spPr bwMode="auto">
          <a:xfrm>
            <a:off x="944880" y="228600"/>
            <a:ext cx="830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1 SCAN COPIES SCHOOL ALL DOCUMENTS\School Letterhead.jpg"/>
          <p:cNvPicPr/>
          <p:nvPr/>
        </p:nvPicPr>
        <p:blipFill>
          <a:blip r:embed="rId3" cstate="print"/>
          <a:srcRect l="3045" t="1632" r="15865" b="84382"/>
          <a:stretch>
            <a:fillRect/>
          </a:stretch>
        </p:blipFill>
        <p:spPr bwMode="auto">
          <a:xfrm>
            <a:off x="1120608" y="3050272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8256" y="4413913"/>
            <a:ext cx="5791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LAKE CONFERENCE 2022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species found in month wise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1040" y="1493525"/>
          <a:ext cx="8702040" cy="4556750"/>
        </p:xfrm>
        <a:graphic>
          <a:graphicData uri="http://schemas.openxmlformats.org/drawingml/2006/table">
            <a:tbl>
              <a:tblPr/>
              <a:tblGrid>
                <a:gridCol w="977078"/>
                <a:gridCol w="2181440"/>
                <a:gridCol w="1111927"/>
                <a:gridCol w="1675883"/>
                <a:gridCol w="1377856"/>
                <a:gridCol w="1377856"/>
              </a:tblGrid>
              <a:tr h="414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Study Site</a:t>
                      </a:r>
                      <a:endParaRPr lang="en-US" sz="1800" b="1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August</a:t>
                      </a:r>
                      <a:endParaRPr lang="en-US" sz="1800" b="1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endParaRPr lang="en-US" sz="1800" b="1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October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November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Gate Park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 (N)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Cross (S)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Maruthi badavane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188913"/>
            <a:ext cx="8554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Checklist of Butterflies documented in Weavers colony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2" y="963161"/>
          <a:ext cx="8613138" cy="5719467"/>
        </p:xfrm>
        <a:graphic>
          <a:graphicData uri="http://schemas.openxmlformats.org/drawingml/2006/table">
            <a:tbl>
              <a:tblPr/>
              <a:tblGrid>
                <a:gridCol w="492179"/>
                <a:gridCol w="2214807"/>
                <a:gridCol w="2355430"/>
                <a:gridCol w="1511694"/>
                <a:gridCol w="509757"/>
                <a:gridCol w="509757"/>
                <a:gridCol w="509757"/>
                <a:gridCol w="509757"/>
              </a:tblGrid>
              <a:tr h="423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No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NAME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SCIENTIFIC NAME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FAMILY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cerulean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Jamides celeno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Dull babul blue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Azanus Uranus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Pea blue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Lampides boeticus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Pale grass blue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Pseudozizeeria maha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grass blue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Zizina labradus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Lime blue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Chilades lajus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pierrot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Talicada nyseus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four ring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Ypthima huebneri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 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Angled castor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Ariadne ariadne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 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Chocolate pansy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Junonia iphita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 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evening brown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melanitis leda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 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five ring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Ypthima baladus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 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Dark blue tiger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Tirumala septentrionis 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Pecock pansy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Junonia almana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Striped tiger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Danaus genutia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8011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24840" y="243846"/>
          <a:ext cx="8793478" cy="6624828"/>
        </p:xfrm>
        <a:graphic>
          <a:graphicData uri="http://schemas.openxmlformats.org/drawingml/2006/table">
            <a:tbl>
              <a:tblPr/>
              <a:tblGrid>
                <a:gridCol w="502484"/>
                <a:gridCol w="2261180"/>
                <a:gridCol w="2404746"/>
                <a:gridCol w="1543344"/>
                <a:gridCol w="520431"/>
                <a:gridCol w="520431"/>
                <a:gridCol w="520431"/>
                <a:gridCol w="520431"/>
              </a:tblGrid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Great egg fly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Hypolimnas bolina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three ring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Ypthima asterope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leapord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Phalanta phalantha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 tiger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Tirumala limniace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Lemon pansy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Junonia lemonias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Painted Jezebel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Delias hyperete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Crimson tip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Colotis danae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jay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Graphium dosen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castor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Ariadene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merione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Danid egg fly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Hypolimnas misippus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snow flat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Tagides japetus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Tawny coster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Acraea terpsicore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Malabar tree nymph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Idea malabarica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Speckled wood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Pararge aegeria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crow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Euploea core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three brown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Letherohria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palm fly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Elymnias hypermnestre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Plain tiger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Danaus chrysippus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sailor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Neptis hylas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Brushfooted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Indian sun beam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Curetis thetis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lycaenidae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mormon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Papilo polytes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Swallowtail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51" marR="663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2442" y="243843"/>
          <a:ext cx="9022078" cy="6633474"/>
        </p:xfrm>
        <a:graphic>
          <a:graphicData uri="http://schemas.openxmlformats.org/drawingml/2006/table">
            <a:tbl>
              <a:tblPr/>
              <a:tblGrid>
                <a:gridCol w="515547"/>
                <a:gridCol w="2319964"/>
                <a:gridCol w="2467264"/>
                <a:gridCol w="1583467"/>
                <a:gridCol w="533959"/>
                <a:gridCol w="533959"/>
                <a:gridCol w="533959"/>
                <a:gridCol w="533959"/>
              </a:tblGrid>
              <a:tr h="236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Lime butterfly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Papilo demoleus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Swallowtail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 mormon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papilio polymnestor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Swallowtail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Lime swallowtail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papili demoleus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Swallowtail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rose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pachliopta aristolochiae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Swallowtail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windmill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Atrophaneura polyeuctes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Swallowtail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Small grass yellow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Euerema brigitta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Mottled emrigrant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catopsilia pyranthe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grass yellow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Eurema hecabe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Pioneer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Belenois aurota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emgriant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Catopsilia pomona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Great orange tip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Hebomoia glaucippe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bush brown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Mycalesis perseus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Indian cabbage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Pieris canidia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Small salmon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arab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Colotis amata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gull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Cepora nerissa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Psyche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leptosia nina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Indian Jezebel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delias eucharis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spotless grass yellow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Euerema laeta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Mimic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Enantia enantia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Yellow and white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54" marR="514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021080" y="640080"/>
          <a:ext cx="949452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9305C-E47C-4A0B-95FF-3FD53BDA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20" y="373577"/>
            <a:ext cx="11177589" cy="647700"/>
          </a:xfrm>
        </p:spPr>
        <p:txBody>
          <a:bodyPr>
            <a:noAutofit/>
          </a:bodyPr>
          <a:lstStyle/>
          <a:p>
            <a:pPr algn="l"/>
            <a:r>
              <a:rPr lang="en-IN" sz="3200" b="1" u="sng" dirty="0">
                <a:solidFill>
                  <a:srgbClr val="FF0000"/>
                </a:solidFill>
                <a:latin typeface="Bahnschrift" panose="020B0502040204020203" pitchFamily="34" charset="0"/>
              </a:rPr>
              <a:t>Some of the </a:t>
            </a:r>
            <a:r>
              <a:rPr lang="en-IN" sz="3200" b="1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butterflies </a:t>
            </a:r>
            <a:r>
              <a:rPr lang="en-IN" sz="3200" b="1" u="sng" dirty="0">
                <a:solidFill>
                  <a:srgbClr val="FF0000"/>
                </a:solidFill>
                <a:latin typeface="Bahnschrift" panose="020B0502040204020203" pitchFamily="34" charset="0"/>
              </a:rPr>
              <a:t>as documented: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xmlns="" id="{51D92728-7F76-4D3F-ABF8-C86D629CA5F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2" r="2932"/>
          <a:stretch>
            <a:fillRect/>
          </a:stretch>
        </p:blipFill>
        <p:spPr>
          <a:xfrm>
            <a:off x="381634" y="1447800"/>
            <a:ext cx="3246902" cy="3940126"/>
          </a:xfrm>
        </p:spPr>
      </p:pic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xmlns="" id="{65888F6A-CE9C-4044-BD17-796ED575C16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5" r="4515"/>
          <a:stretch>
            <a:fillRect/>
          </a:stretch>
        </p:blipFill>
        <p:spPr>
          <a:xfrm>
            <a:off x="3962400" y="1450403"/>
            <a:ext cx="3629155" cy="3883041"/>
          </a:xfr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EB37D51-37DE-4A1A-96E8-6054F1AE7BCF}"/>
              </a:ext>
            </a:extLst>
          </p:cNvPr>
          <p:cNvSpPr txBox="1"/>
          <p:nvPr/>
        </p:nvSpPr>
        <p:spPr>
          <a:xfrm>
            <a:off x="398680" y="5421056"/>
            <a:ext cx="359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Crimson Rose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butterfly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Lepidoptera. </a:t>
            </a: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Photo by Pruthvi H K	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738F3B2-972E-442F-B178-9D29742BEC63}"/>
              </a:ext>
            </a:extLst>
          </p:cNvPr>
          <p:cNvSpPr txBox="1"/>
          <p:nvPr/>
        </p:nvSpPr>
        <p:spPr>
          <a:xfrm>
            <a:off x="4195005" y="5458860"/>
            <a:ext cx="3335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Common Emigrant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butterfly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Lepidoptera. </a:t>
            </a: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Photo by Kishor Kumar A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7E12C06-5AA8-427F-94CA-E0DA0E5B0D77}"/>
              </a:ext>
            </a:extLst>
          </p:cNvPr>
          <p:cNvSpPr txBox="1"/>
          <p:nvPr/>
        </p:nvSpPr>
        <p:spPr>
          <a:xfrm>
            <a:off x="8187373" y="5506189"/>
            <a:ext cx="3995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Jamides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celeno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butterfly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Lepidoptera</a:t>
            </a: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Photo by Kruthika bai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v school\Desktop\2022-23 projects\photos\BUTTERFLY 2022-23\new.jpeg"/>
          <p:cNvPicPr>
            <a:picLocks noChangeAspect="1" noChangeArrowheads="1"/>
          </p:cNvPicPr>
          <p:nvPr/>
        </p:nvPicPr>
        <p:blipFill>
          <a:blip r:embed="rId4"/>
          <a:srcRect l="9704" t="16444" r="36370" b="31778"/>
          <a:stretch>
            <a:fillRect/>
          </a:stretch>
        </p:blipFill>
        <p:spPr bwMode="auto">
          <a:xfrm>
            <a:off x="7894320" y="1417319"/>
            <a:ext cx="3688080" cy="3976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036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0BAB128-AD52-4644-A5CF-2F7525267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4774290" y="4271081"/>
            <a:ext cx="3906480" cy="1892877"/>
          </a:xfrm>
        </p:spPr>
        <p:txBody>
          <a:bodyPr>
            <a:no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palmfly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butterfly.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Lepidoptera</a:t>
            </a: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Photo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by: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Jyothi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D K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D77AF617-3C4A-4D02-817A-7C87CBF1D33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18" b="9118"/>
          <a:stretch>
            <a:fillRect/>
          </a:stretch>
        </p:blipFill>
        <p:spPr>
          <a:xfrm>
            <a:off x="463550" y="633413"/>
            <a:ext cx="3676650" cy="4016943"/>
          </a:xfr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70BAB128-AD52-4644-A5CF-2F7525267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756682" y="4611520"/>
            <a:ext cx="3419078" cy="1567780"/>
          </a:xfrm>
        </p:spPr>
        <p:txBody>
          <a:bodyPr>
            <a:noAutofit/>
          </a:bodyPr>
          <a:lstStyle/>
          <a:p>
            <a:endParaRPr lang="en-IN" b="1" dirty="0"/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Dark Blue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tiger butterfly.</a:t>
            </a: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Lepidoptera</a:t>
            </a: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Photo by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Yashwanth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1175FE52-DAAB-496B-8473-7B06C40148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1" b="6201"/>
          <a:stretch>
            <a:fillRect/>
          </a:stretch>
        </p:blipFill>
        <p:spPr>
          <a:xfrm>
            <a:off x="4373563" y="633413"/>
            <a:ext cx="3449637" cy="402907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45A2F83-C1C5-4370-83DF-4A21DEDCD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7920" y="4137329"/>
            <a:ext cx="4231280" cy="2166495"/>
          </a:xfrm>
        </p:spPr>
        <p:txBody>
          <a:bodyPr>
            <a:no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silverline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butterfly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Lepidoptera</a:t>
            </a: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Photo by: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Bhoomika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xmlns="" id="{D6C65897-F396-475E-BAA9-BE8DA103E49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" r="2493"/>
          <a:stretch>
            <a:fillRect/>
          </a:stretch>
        </p:blipFill>
        <p:spPr>
          <a:xfrm>
            <a:off x="8031480" y="621281"/>
            <a:ext cx="3474720" cy="4042159"/>
          </a:xfrm>
        </p:spPr>
      </p:pic>
    </p:spTree>
    <p:extLst>
      <p:ext uri="{BB962C8B-B14F-4D97-AF65-F5344CB8AC3E}">
        <p14:creationId xmlns:p14="http://schemas.microsoft.com/office/powerpoint/2010/main" xmlns="" val="202829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9D3589B-15CB-43FA-8A7A-29C285D93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0224" y="4800600"/>
            <a:ext cx="3452445" cy="1517065"/>
          </a:xfrm>
        </p:spPr>
        <p:txBody>
          <a:bodyPr>
            <a:noAutofit/>
          </a:bodyPr>
          <a:lstStyle/>
          <a:p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Danaid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err="1" smtClean="0">
                <a:latin typeface="Times New Roman" pitchFamily="18" charset="0"/>
                <a:cs typeface="Times New Roman" pitchFamily="18" charset="0"/>
              </a:rPr>
              <a:t>eggfly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Lepidoptera</a:t>
            </a: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Photo by Yashaswini P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B597CFF4-DFB6-48BD-8DE9-162C8823100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1" b="6151"/>
          <a:stretch>
            <a:fillRect/>
          </a:stretch>
        </p:blipFill>
        <p:spPr>
          <a:xfrm>
            <a:off x="422031" y="688975"/>
            <a:ext cx="3718169" cy="391350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6859A3-328A-4AE6-BAD1-0037F2D27894}"/>
              </a:ext>
            </a:extLst>
          </p:cNvPr>
          <p:cNvSpPr txBox="1"/>
          <p:nvPr/>
        </p:nvSpPr>
        <p:spPr>
          <a:xfrm>
            <a:off x="422031" y="4994226"/>
            <a:ext cx="384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Common 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bush brown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butterfly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Lepidoptera</a:t>
            </a: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Photo by Sandhya G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DCB925-CE04-E547-9616-04EB341FFBC7}"/>
              </a:ext>
            </a:extLst>
          </p:cNvPr>
          <p:cNvSpPr txBox="1"/>
          <p:nvPr/>
        </p:nvSpPr>
        <p:spPr>
          <a:xfrm>
            <a:off x="4762020" y="4905704"/>
            <a:ext cx="3101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Common 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jezebel </a:t>
            </a:r>
          </a:p>
          <a:p>
            <a:pPr algn="l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Lepidoptera</a:t>
            </a: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Photo by Hemashree K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v school\Desktop\2022-23 projects\photos\BUTTERFLY 2022-23\WhatsApp Image 2022-08-02 at 4.31.38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0829" y="714792"/>
            <a:ext cx="3223451" cy="3918168"/>
          </a:xfrm>
          <a:prstGeom prst="rect">
            <a:avLst/>
          </a:prstGeom>
          <a:noFill/>
        </p:spPr>
      </p:pic>
      <p:pic>
        <p:nvPicPr>
          <p:cNvPr id="1026" name="Picture 2" descr="C:\Users\v school\Desktop\2022-23 projects\photos\BUTTERFLY 2022-23\butterfly.jpeg"/>
          <p:cNvPicPr>
            <a:picLocks noChangeAspect="1" noChangeArrowheads="1"/>
          </p:cNvPicPr>
          <p:nvPr/>
        </p:nvPicPr>
        <p:blipFill>
          <a:blip r:embed="rId4"/>
          <a:srcRect t="13333" b="18000"/>
          <a:stretch>
            <a:fillRect/>
          </a:stretch>
        </p:blipFill>
        <p:spPr bwMode="auto">
          <a:xfrm>
            <a:off x="7807393" y="685800"/>
            <a:ext cx="3620247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3100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20842-D079-487E-8ADA-0A4167D7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01" y="461634"/>
            <a:ext cx="10820399" cy="725311"/>
          </a:xfrm>
        </p:spPr>
        <p:txBody>
          <a:bodyPr>
            <a:noAutofit/>
          </a:bodyPr>
          <a:lstStyle/>
          <a:p>
            <a:pPr algn="l"/>
            <a:r>
              <a:rPr lang="en-IN" sz="4400" b="1" dirty="0" smtClean="0">
                <a:solidFill>
                  <a:srgbClr val="FF0000"/>
                </a:solidFill>
              </a:rPr>
              <a:t>Conclusion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" y="1208038"/>
            <a:ext cx="8945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The present study reveals that the diversity of </a:t>
            </a:r>
            <a:r>
              <a:rPr lang="en-US" sz="2800" i="1" dirty="0" err="1" smtClean="0">
                <a:solidFill>
                  <a:srgbClr val="002060"/>
                </a:solidFill>
              </a:rPr>
              <a:t>ypthima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baladus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butterfly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is the largest with </a:t>
            </a:r>
            <a:r>
              <a:rPr lang="en-US" sz="2800" dirty="0" smtClean="0">
                <a:solidFill>
                  <a:srgbClr val="002060"/>
                </a:solidFill>
              </a:rPr>
              <a:t>49 </a:t>
            </a:r>
            <a:r>
              <a:rPr lang="en-US" sz="2800" dirty="0" smtClean="0">
                <a:solidFill>
                  <a:srgbClr val="002060"/>
                </a:solidFill>
              </a:rPr>
              <a:t>number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We identified 55 species of butterflies and mainly butterflies attract to plants like milk weed, curry leaves, hibiscus leaves, neem leaves, lemon leaves.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So conservation of plants will help conservation of butterflies. This study area has a wide scope for further study.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00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48129"/>
            <a:ext cx="10430510" cy="55399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ACKNOWLEDGEMENT</a:t>
            </a:r>
            <a:r>
              <a:rPr lang="en-IN" sz="4400" b="1" dirty="0">
                <a:solidFill>
                  <a:schemeClr val="tx1"/>
                </a:solidFill>
              </a:rPr>
              <a:t>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11384280" cy="4800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We thank our H.M, Guide Teacher for allowing us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 to conduct the Study.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We thank all 10 members of our group who helped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 in collecting the data,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We  thank Energy and Wetland Research Group, Center for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 Ecology Sciences, Indian Institute of Science. Bangalore, and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Shri Vriju lal of CEE and Shri </a:t>
            </a:r>
            <a:r>
              <a:rPr lang="en-IN" sz="2800" dirty="0" smtClean="0">
                <a:solidFill>
                  <a:srgbClr val="002060"/>
                </a:solidFill>
              </a:rPr>
              <a:t>Chaturved Shet R </a:t>
            </a:r>
            <a:r>
              <a:rPr lang="en-US" sz="2800" dirty="0" smtClean="0">
                <a:solidFill>
                  <a:srgbClr val="002060"/>
                </a:solidFill>
              </a:rPr>
              <a:t>for guiding and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Thank one and all here for giving us opportunity to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  present the Study.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DB241-E3C3-4F67-B9A3-7A0C4C28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0010"/>
            <a:ext cx="10820400" cy="1104406"/>
          </a:xfrm>
        </p:spPr>
        <p:txBody>
          <a:bodyPr/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F31A5-135A-459B-B2FE-62A7A2CE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3" y="1299014"/>
            <a:ext cx="9939777" cy="5066762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The </a:t>
            </a:r>
            <a:r>
              <a:rPr lang="en-IN" sz="2800" b="1" dirty="0">
                <a:solidFill>
                  <a:srgbClr val="002060"/>
                </a:solidFill>
              </a:rPr>
              <a:t>development of butterflies is linked to the </a:t>
            </a:r>
            <a:endParaRPr lang="en-IN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IN" sz="2800" b="1" dirty="0" smtClean="0">
                <a:solidFill>
                  <a:srgbClr val="002060"/>
                </a:solidFill>
              </a:rPr>
              <a:t>     evolution </a:t>
            </a:r>
            <a:r>
              <a:rPr lang="en-IN" sz="2800" b="1" dirty="0">
                <a:solidFill>
                  <a:srgbClr val="002060"/>
                </a:solidFill>
              </a:rPr>
              <a:t>of flowering plants . 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Butterflies also indicate the climate and environment change.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Butterflies are depended on specific plants for food.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Thus, the diversity of butterflies reflects the plant diversity in the area.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So the conservation of </a:t>
            </a:r>
            <a:r>
              <a:rPr lang="en-IN" sz="2800" b="1" dirty="0" smtClean="0">
                <a:solidFill>
                  <a:srgbClr val="002060"/>
                </a:solidFill>
              </a:rPr>
              <a:t>plants </a:t>
            </a:r>
            <a:r>
              <a:rPr lang="en-IN" sz="2800" b="1" dirty="0">
                <a:solidFill>
                  <a:srgbClr val="002060"/>
                </a:solidFill>
              </a:rPr>
              <a:t>will help in conservation of Butterflies. </a:t>
            </a:r>
          </a:p>
          <a:p>
            <a:pPr marL="0" indent="0">
              <a:buNone/>
            </a:pPr>
            <a:endParaRPr lang="en-IN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06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FEF382-C6A5-4BA4-9864-0A4C4CE93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222" y="1433691"/>
            <a:ext cx="10724445" cy="3163710"/>
          </a:xfrm>
        </p:spPr>
        <p:txBody>
          <a:bodyPr/>
          <a:lstStyle/>
          <a:p>
            <a:pPr algn="l"/>
            <a:endParaRPr lang="en-IN" dirty="0"/>
          </a:p>
          <a:p>
            <a:pPr algn="l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6519D8-F8AC-41A6-8AAA-C33F5EB68886}"/>
              </a:ext>
            </a:extLst>
          </p:cNvPr>
          <p:cNvSpPr txBox="1"/>
          <p:nvPr/>
        </p:nvSpPr>
        <p:spPr>
          <a:xfrm>
            <a:off x="643466" y="479584"/>
            <a:ext cx="10241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rgbClr val="FF0000"/>
                </a:solidFill>
              </a:rPr>
              <a:t>REFERENCE: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B3EC3B-E42B-4343-9DFC-7E9663F3E4DA}"/>
              </a:ext>
            </a:extLst>
          </p:cNvPr>
          <p:cNvSpPr txBox="1"/>
          <p:nvPr/>
        </p:nvSpPr>
        <p:spPr>
          <a:xfrm>
            <a:off x="643467" y="1348161"/>
            <a:ext cx="903393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Harish Bhat et all (2015) A Brochure of Eyes on Nature published by KSCST.</a:t>
            </a:r>
            <a:r>
              <a:rPr lang="en-IN" sz="2800" dirty="0" smtClean="0">
                <a:solidFill>
                  <a:srgbClr val="002060"/>
                </a:solidFill>
              </a:rPr>
              <a:t>(Karnataka State Council for Science and Technology).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rgbClr val="002060"/>
                </a:solidFill>
              </a:rPr>
              <a:t> Butterfly Diversity of Bangalore Urban District by Chaturved Shet 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iNaturalist app for identifying name.</a:t>
            </a:r>
          </a:p>
          <a:p>
            <a:pPr marL="285750" indent="-285750"/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For scientific name Wikipedia.</a:t>
            </a:r>
            <a:endParaRPr lang="en-IN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67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B6E86-F8A8-4385-AE8E-9B2E5C60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4" y="1372548"/>
            <a:ext cx="9312018" cy="3734684"/>
          </a:xfrm>
        </p:spPr>
        <p:txBody>
          <a:bodyPr anchor="ctr">
            <a:normAutofit/>
          </a:bodyPr>
          <a:lstStyle/>
          <a:p>
            <a:pPr algn="ctr"/>
            <a:r>
              <a:rPr lang="en-IN" sz="1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574830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2D352-F582-4B18-B614-C28C96CB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29" y="328213"/>
            <a:ext cx="10515600" cy="83901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84F3C0-AB76-4115-AD28-FC68619D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929" y="846947"/>
            <a:ext cx="6933072" cy="970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Observation and Documentation of Butterflies in Weavers Colony.</a:t>
            </a:r>
            <a:endParaRPr lang="en-IN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904" y="2468875"/>
          <a:ext cx="9792335" cy="4084322"/>
        </p:xfrm>
        <a:graphic>
          <a:graphicData uri="http://schemas.openxmlformats.org/drawingml/2006/table">
            <a:tbl>
              <a:tblPr/>
              <a:tblGrid>
                <a:gridCol w="759104"/>
                <a:gridCol w="2288019"/>
                <a:gridCol w="1586731"/>
                <a:gridCol w="1595296"/>
                <a:gridCol w="3563185"/>
              </a:tblGrid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Study Site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Latitude </a:t>
                      </a:r>
                      <a:endParaRPr lang="en-US" sz="180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Longitude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Area description </a:t>
                      </a:r>
                      <a:endParaRPr lang="en-US" sz="18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Gate Park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Forest office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Vegetable market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 front of Medical store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Madhurya Montessori 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0" b="1" baseline="30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Hill place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(N)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Angala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parameshwari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Temple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Cross (S)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Shiva Temple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Chowdeshwari Temple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Maruthi badavane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Banashankari Temple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2000" b="1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Cross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'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Ramalingeshwara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Temple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3612" y="1766054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Study Site: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3621" y="1857494"/>
            <a:ext cx="389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Selected study area is around 2 Km </a:t>
            </a:r>
          </a:p>
        </p:txBody>
      </p:sp>
    </p:spTree>
    <p:extLst>
      <p:ext uri="{BB962C8B-B14F-4D97-AF65-F5344CB8AC3E}">
        <p14:creationId xmlns:p14="http://schemas.microsoft.com/office/powerpoint/2010/main" xmlns="" val="267110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v school\Desktop\2022-23 projects\photos\BUTTERFLY 2022-23\WhatsApp Image 2022-11-20 at 1.09.40 PM.jpeg"/>
          <p:cNvPicPr>
            <a:picLocks noChangeAspect="1" noChangeArrowheads="1"/>
          </p:cNvPicPr>
          <p:nvPr/>
        </p:nvPicPr>
        <p:blipFill>
          <a:blip r:embed="rId2"/>
          <a:srcRect b="26609"/>
          <a:stretch>
            <a:fillRect/>
          </a:stretch>
        </p:blipFill>
        <p:spPr bwMode="auto">
          <a:xfrm>
            <a:off x="518922" y="396240"/>
            <a:ext cx="2734208" cy="4343400"/>
          </a:xfrm>
          <a:prstGeom prst="rect">
            <a:avLst/>
          </a:prstGeom>
          <a:noFill/>
        </p:spPr>
      </p:pic>
      <p:pic>
        <p:nvPicPr>
          <p:cNvPr id="36867" name="Picture 3" descr="C:\Users\v school\Desktop\2022-23 projects\photos\BUTTERFLY 2022-23\WhatsApp Image 2022-11-20 at 1.10.09 PM.jpeg"/>
          <p:cNvPicPr>
            <a:picLocks noChangeAspect="1" noChangeArrowheads="1"/>
          </p:cNvPicPr>
          <p:nvPr/>
        </p:nvPicPr>
        <p:blipFill>
          <a:blip r:embed="rId3"/>
          <a:srcRect b="18667"/>
          <a:stretch>
            <a:fillRect/>
          </a:stretch>
        </p:blipFill>
        <p:spPr bwMode="auto">
          <a:xfrm>
            <a:off x="3631928" y="426720"/>
            <a:ext cx="2936512" cy="4472050"/>
          </a:xfrm>
          <a:prstGeom prst="rect">
            <a:avLst/>
          </a:prstGeom>
          <a:noFill/>
        </p:spPr>
      </p:pic>
      <p:pic>
        <p:nvPicPr>
          <p:cNvPr id="36868" name="Picture 4" descr="C:\Users\v school\Desktop\2022-23 projects\photos\BUTTERFLY 2022-23\WhatsApp Image 2022-11-20 at 1.10.43 PM.jpeg"/>
          <p:cNvPicPr>
            <a:picLocks noChangeAspect="1" noChangeArrowheads="1"/>
          </p:cNvPicPr>
          <p:nvPr/>
        </p:nvPicPr>
        <p:blipFill>
          <a:blip r:embed="rId4"/>
          <a:srcRect b="31333"/>
          <a:stretch>
            <a:fillRect/>
          </a:stretch>
        </p:blipFill>
        <p:spPr bwMode="auto">
          <a:xfrm>
            <a:off x="6984111" y="457200"/>
            <a:ext cx="2956908" cy="44043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7481" y="4811375"/>
            <a:ext cx="31774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9</a:t>
            </a:r>
            <a:r>
              <a:rPr lang="en-US" sz="2400" b="1" cap="none" spc="0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Cross</a:t>
            </a:r>
          </a:p>
          <a:p>
            <a:pPr algn="ctr"/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Angala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parameshwari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Temple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1281" y="4948535"/>
            <a:ext cx="19541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9</a:t>
            </a:r>
            <a:r>
              <a:rPr lang="en-US" sz="2400" b="1" cap="none" spc="0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Cross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Shiva Temple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5001" y="4948535"/>
            <a:ext cx="2749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Maruthi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Badavane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Banashankari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Temple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v school\Desktop\2022-23 projects\photos\BUTTERFLY 2022-23\WhatsApp Image 2022-11-20 at 1.02.54 PM.jpeg"/>
          <p:cNvPicPr>
            <a:picLocks noChangeAspect="1" noChangeArrowheads="1"/>
          </p:cNvPicPr>
          <p:nvPr/>
        </p:nvPicPr>
        <p:blipFill>
          <a:blip r:embed="rId2"/>
          <a:srcRect b="36667"/>
          <a:stretch>
            <a:fillRect/>
          </a:stretch>
        </p:blipFill>
        <p:spPr bwMode="auto">
          <a:xfrm>
            <a:off x="625602" y="350520"/>
            <a:ext cx="3168396" cy="4343400"/>
          </a:xfrm>
          <a:prstGeom prst="rect">
            <a:avLst/>
          </a:prstGeom>
          <a:noFill/>
        </p:spPr>
      </p:pic>
      <p:pic>
        <p:nvPicPr>
          <p:cNvPr id="37891" name="Picture 3" descr="C:\Users\v school\Desktop\2022-23 projects\photos\BUTTERFLY 2022-23\WhatsApp Image 2022-11-20 at 1.03.11 PM.jpeg"/>
          <p:cNvPicPr>
            <a:picLocks noChangeAspect="1" noChangeArrowheads="1"/>
          </p:cNvPicPr>
          <p:nvPr/>
        </p:nvPicPr>
        <p:blipFill>
          <a:blip r:embed="rId3"/>
          <a:srcRect t="19556" b="15333"/>
          <a:stretch>
            <a:fillRect/>
          </a:stretch>
        </p:blipFill>
        <p:spPr bwMode="auto">
          <a:xfrm>
            <a:off x="4176522" y="426720"/>
            <a:ext cx="2995378" cy="4221480"/>
          </a:xfrm>
          <a:prstGeom prst="rect">
            <a:avLst/>
          </a:prstGeom>
          <a:noFill/>
        </p:spPr>
      </p:pic>
      <p:pic>
        <p:nvPicPr>
          <p:cNvPr id="37892" name="Picture 4" descr="C:\Users\v school\Desktop\2022-23 projects\photos\BUTTERFLY 2022-23\WhatsApp Image 2022-11-20 at 1.04.20 PM.jpeg"/>
          <p:cNvPicPr>
            <a:picLocks noChangeAspect="1" noChangeArrowheads="1"/>
          </p:cNvPicPr>
          <p:nvPr/>
        </p:nvPicPr>
        <p:blipFill>
          <a:blip r:embed="rId4"/>
          <a:srcRect t="17111" b="10222"/>
          <a:stretch>
            <a:fillRect/>
          </a:stretch>
        </p:blipFill>
        <p:spPr bwMode="auto">
          <a:xfrm>
            <a:off x="7704288" y="441960"/>
            <a:ext cx="2903513" cy="42367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27601" y="4796135"/>
            <a:ext cx="1576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Gate Park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BNP office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081" y="4841855"/>
            <a:ext cx="21531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10</a:t>
            </a:r>
            <a:r>
              <a:rPr lang="en-US" sz="2400" b="1" cap="none" spc="0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Cross</a:t>
            </a:r>
          </a:p>
          <a:p>
            <a:pPr algn="ctr"/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Chowdeshwari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Temple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8041" y="4750415"/>
            <a:ext cx="19351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r>
              <a:rPr lang="en-US" sz="2400" b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400" b="1" baseline="30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st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Cross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Market place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927E2C-6DB9-4E9E-84F3-BD06CFC2E4FC}"/>
              </a:ext>
            </a:extLst>
          </p:cNvPr>
          <p:cNvSpPr txBox="1"/>
          <p:nvPr/>
        </p:nvSpPr>
        <p:spPr>
          <a:xfrm>
            <a:off x="767148" y="1611332"/>
            <a:ext cx="16407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4000" b="1" dirty="0"/>
              <a:t>MAP: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04208" y="228702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8508" y="16393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2880" y="228600"/>
            <a:ext cx="82050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Study Area: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Weavers Colony, Bengaluru south, Gottigere Post,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Bannerughatta Road, Bengaluru - 560083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v school\Desktop\2022-23 projects\for final lake 2022\Maps\butterfly.png"/>
          <p:cNvPicPr>
            <a:picLocks noChangeAspect="1" noChangeArrowheads="1"/>
          </p:cNvPicPr>
          <p:nvPr/>
        </p:nvPicPr>
        <p:blipFill>
          <a:blip r:embed="rId2"/>
          <a:srcRect r="54823" b="56099"/>
          <a:stretch>
            <a:fillRect/>
          </a:stretch>
        </p:blipFill>
        <p:spPr bwMode="auto">
          <a:xfrm>
            <a:off x="2149130" y="1521641"/>
            <a:ext cx="7223470" cy="4242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3081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7E3B3-F0FF-47FF-8770-F5DC948E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500323"/>
            <a:ext cx="6959820" cy="853464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MATERIALS AND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BD839-F166-43BD-A04C-F82E25AD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55" y="1698170"/>
            <a:ext cx="8369926" cy="40365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Visited the Study area every Saturday between 2.00pm to 4.00pm and Sunday 9.00 am to 11.00 am of the month August to November 2022,  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Randomly sampling method was followed.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05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0037" y="1859280"/>
          <a:ext cx="625792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825CC37C-B3EA-5348-AF99-65909FF4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4320"/>
            <a:ext cx="8596668" cy="76200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RESULTS AND DISCUSSION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14161" y="1981202"/>
          <a:ext cx="4998720" cy="2673665"/>
        </p:xfrm>
        <a:graphic>
          <a:graphicData uri="http://schemas.openxmlformats.org/drawingml/2006/table">
            <a:tbl>
              <a:tblPr/>
              <a:tblGrid>
                <a:gridCol w="1083023"/>
                <a:gridCol w="2134637"/>
                <a:gridCol w="1781060"/>
              </a:tblGrid>
              <a:tr h="53473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 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MONTH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 of spices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3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August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3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3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October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3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November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69274" y="1065014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Butterflies found month wise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0520" y="838200"/>
            <a:ext cx="89017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Totally 55 species of butterflies were observed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study site.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Brush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footed family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highest number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Blues family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lowest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number.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Brush footed family common five ring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ypthima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baladus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butterfly was more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 understood that butterflies are very well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attracted to plants.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791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1386</Words>
  <Application>Microsoft Office PowerPoint</Application>
  <PresentationFormat>Custom</PresentationFormat>
  <Paragraphs>692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 </vt:lpstr>
      <vt:lpstr>INTRODUCTION:</vt:lpstr>
      <vt:lpstr>OBJECTIVES</vt:lpstr>
      <vt:lpstr>Slide 4</vt:lpstr>
      <vt:lpstr>Slide 5</vt:lpstr>
      <vt:lpstr>Slide 6</vt:lpstr>
      <vt:lpstr>MATERIALS AND METHODS:</vt:lpstr>
      <vt:lpstr>RESULTS AND DISCUSSION</vt:lpstr>
      <vt:lpstr>Slide 9</vt:lpstr>
      <vt:lpstr>Number of species found in month wise </vt:lpstr>
      <vt:lpstr>Checklist of Butterflies documented in Weavers colony</vt:lpstr>
      <vt:lpstr>Slide 12</vt:lpstr>
      <vt:lpstr>Slide 13</vt:lpstr>
      <vt:lpstr>Slide 14</vt:lpstr>
      <vt:lpstr>Some of the butterflies as documented:</vt:lpstr>
      <vt:lpstr>Slide 16</vt:lpstr>
      <vt:lpstr>Slide 17</vt:lpstr>
      <vt:lpstr>Conclusion</vt:lpstr>
      <vt:lpstr>ACKNOWLEDGEMENT.</vt:lpstr>
      <vt:lpstr>Slide 20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 PLANTS OF BUTTERFLIES</dc:title>
  <dc:creator>Bhoomika S</dc:creator>
  <cp:lastModifiedBy>v school</cp:lastModifiedBy>
  <cp:revision>128</cp:revision>
  <dcterms:created xsi:type="dcterms:W3CDTF">2020-11-18T13:22:52Z</dcterms:created>
  <dcterms:modified xsi:type="dcterms:W3CDTF">2022-12-13T04:25:28Z</dcterms:modified>
</cp:coreProperties>
</file>